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63" r:id="rId4"/>
    <p:sldId id="268" r:id="rId5"/>
    <p:sldId id="260" r:id="rId6"/>
    <p:sldId id="273" r:id="rId7"/>
    <p:sldId id="257" r:id="rId8"/>
    <p:sldId id="259" r:id="rId9"/>
    <p:sldId id="274" r:id="rId10"/>
    <p:sldId id="275" r:id="rId11"/>
    <p:sldId id="276" r:id="rId12"/>
    <p:sldId id="277" r:id="rId13"/>
    <p:sldId id="265" r:id="rId14"/>
    <p:sldId id="266" r:id="rId15"/>
    <p:sldId id="267" r:id="rId16"/>
    <p:sldId id="269" r:id="rId17"/>
    <p:sldId id="270" r:id="rId18"/>
    <p:sldId id="271" r:id="rId19"/>
    <p:sldId id="27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talbert" initials="mk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02" autoAdjust="0"/>
  </p:normalViewPr>
  <p:slideViewPr>
    <p:cSldViewPr>
      <p:cViewPr>
        <p:scale>
          <a:sx n="70" d="100"/>
          <a:sy n="70" d="100"/>
        </p:scale>
        <p:origin x="-1122" y="-10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08-21T16:24:15.200" idx="1">
    <p:pos x="10" y="10"/>
    <p:text>A slide four for Colin to show something... maybe adding a predictor module or deleting the bottom half and just running the top half of the workflow or where the execute button is...</p:tex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767BE-2618-4459-B973-919731E6388A}" type="datetimeFigureOut">
              <a:rPr lang="en-US" smtClean="0"/>
              <a:pPr/>
              <a:t>8/28/2013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9353-369D-4AD7-80F1-66999762C9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767BE-2618-4459-B973-919731E6388A}" type="datetimeFigureOut">
              <a:rPr lang="en-US" smtClean="0"/>
              <a:pPr/>
              <a:t>8/28/2013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9353-369D-4AD7-80F1-66999762C9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767BE-2618-4459-B973-919731E6388A}" type="datetimeFigureOut">
              <a:rPr lang="en-US" smtClean="0"/>
              <a:pPr/>
              <a:t>8/28/2013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9353-369D-4AD7-80F1-66999762C9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767BE-2618-4459-B973-919731E6388A}" type="datetimeFigureOut">
              <a:rPr lang="en-US" smtClean="0"/>
              <a:pPr/>
              <a:t>8/28/2013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9353-369D-4AD7-80F1-66999762C9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767BE-2618-4459-B973-919731E6388A}" type="datetimeFigureOut">
              <a:rPr lang="en-US" smtClean="0"/>
              <a:pPr/>
              <a:t>8/28/2013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9353-369D-4AD7-80F1-66999762C9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767BE-2618-4459-B973-919731E6388A}" type="datetimeFigureOut">
              <a:rPr lang="en-US" smtClean="0"/>
              <a:pPr/>
              <a:t>8/28/2013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9353-369D-4AD7-80F1-66999762C9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767BE-2618-4459-B973-919731E6388A}" type="datetimeFigureOut">
              <a:rPr lang="en-US" smtClean="0"/>
              <a:pPr/>
              <a:t>8/28/2013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9353-369D-4AD7-80F1-66999762C9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767BE-2618-4459-B973-919731E6388A}" type="datetimeFigureOut">
              <a:rPr lang="en-US" smtClean="0"/>
              <a:pPr/>
              <a:t>8/28/2013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9353-369D-4AD7-80F1-66999762C9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767BE-2618-4459-B973-919731E6388A}" type="datetimeFigureOut">
              <a:rPr lang="en-US" smtClean="0"/>
              <a:pPr/>
              <a:t>8/28/2013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9353-369D-4AD7-80F1-66999762C9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767BE-2618-4459-B973-919731E6388A}" type="datetimeFigureOut">
              <a:rPr lang="en-US" smtClean="0"/>
              <a:pPr/>
              <a:t>8/28/2013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9353-369D-4AD7-80F1-66999762C9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767BE-2618-4459-B973-919731E6388A}" type="datetimeFigureOut">
              <a:rPr lang="en-US" smtClean="0"/>
              <a:pPr/>
              <a:t>8/28/2013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9353-369D-4AD7-80F1-66999762C9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767BE-2618-4459-B973-919731E6388A}" type="datetimeFigureOut">
              <a:rPr lang="en-US" smtClean="0"/>
              <a:pPr/>
              <a:t>8/28/2013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79353-369D-4AD7-80F1-66999762C94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temp\1\SNAGHTML483f7dd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-590550"/>
            <a:ext cx="12344400" cy="767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/>
          <p:cNvSpPr/>
          <p:nvPr/>
        </p:nvSpPr>
        <p:spPr>
          <a:xfrm>
            <a:off x="2438400" y="4724400"/>
            <a:ext cx="304800" cy="152400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4572000" y="-304800"/>
            <a:ext cx="304800" cy="152400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1524000" y="990600"/>
            <a:ext cx="304800" cy="152400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876800" y="-381000"/>
            <a:ext cx="3886200" cy="3048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The standard menu bar to open files and load packages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743200" y="4572000"/>
            <a:ext cx="1752600" cy="3810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SAHM</a:t>
            </a:r>
            <a:r>
              <a:rPr lang="en-US" sz="1200" b="1" dirty="0" smtClean="0">
                <a:solidFill>
                  <a:schemeClr val="tx1"/>
                </a:solidFill>
              </a:rPr>
              <a:t> should be loaded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743200" y="5257800"/>
            <a:ext cx="1905000" cy="10668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All of the </a:t>
            </a:r>
            <a:r>
              <a:rPr lang="en-US" sz="1200" b="1" dirty="0" err="1" smtClean="0">
                <a:solidFill>
                  <a:schemeClr val="tx1"/>
                </a:solidFill>
              </a:rPr>
              <a:t>SAHM</a:t>
            </a:r>
            <a:r>
              <a:rPr lang="en-US" sz="1200" b="1" dirty="0" smtClean="0">
                <a:solidFill>
                  <a:schemeClr val="tx1"/>
                </a:solidFill>
              </a:rPr>
              <a:t> modules are organized by function click on the arrow to expand 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828800" y="762000"/>
            <a:ext cx="1371600" cy="6096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After opening the tutorial it should appear here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400800" y="609600"/>
            <a:ext cx="1905000" cy="4572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</a:t>
            </a:r>
            <a:r>
              <a:rPr lang="en-US" sz="1200" b="1" dirty="0" smtClean="0">
                <a:solidFill>
                  <a:schemeClr val="tx1"/>
                </a:solidFill>
              </a:rPr>
              <a:t>lick </a:t>
            </a:r>
            <a:r>
              <a:rPr lang="en-US" sz="1200" b="1" dirty="0" smtClean="0">
                <a:solidFill>
                  <a:schemeClr val="tx1"/>
                </a:solidFill>
              </a:rPr>
              <a:t>Execute to run the workflow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Left Arrow 16"/>
          <p:cNvSpPr/>
          <p:nvPr/>
        </p:nvSpPr>
        <p:spPr>
          <a:xfrm>
            <a:off x="2438400" y="5715000"/>
            <a:ext cx="304800" cy="152400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172200" y="1638300"/>
            <a:ext cx="2590800" cy="6858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When you click on a module </a:t>
            </a:r>
            <a:r>
              <a:rPr lang="en-US" sz="1200" b="1" dirty="0" smtClean="0">
                <a:solidFill>
                  <a:schemeClr val="tx1"/>
                </a:solidFill>
              </a:rPr>
              <a:t>it is selected and its </a:t>
            </a:r>
            <a:r>
              <a:rPr lang="en-US" sz="1200" b="1" dirty="0" smtClean="0">
                <a:solidFill>
                  <a:schemeClr val="tx1"/>
                </a:solidFill>
              </a:rPr>
              <a:t>outline turns from black to </a:t>
            </a:r>
            <a:r>
              <a:rPr lang="en-US" sz="1200" b="1" dirty="0" smtClean="0">
                <a:solidFill>
                  <a:schemeClr val="tx1"/>
                </a:solidFill>
              </a:rPr>
              <a:t>gold.  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Left Arrow 20"/>
          <p:cNvSpPr/>
          <p:nvPr/>
        </p:nvSpPr>
        <p:spPr>
          <a:xfrm>
            <a:off x="5715000" y="1905000"/>
            <a:ext cx="457200" cy="152400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7239000" y="304800"/>
            <a:ext cx="152400" cy="304800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>
            <a:off x="3733800" y="381000"/>
            <a:ext cx="152400" cy="304800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543300" y="685800"/>
            <a:ext cx="2476500" cy="4572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Switch between views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Up Arrow 24"/>
          <p:cNvSpPr/>
          <p:nvPr/>
        </p:nvSpPr>
        <p:spPr>
          <a:xfrm>
            <a:off x="4191000" y="381000"/>
            <a:ext cx="152400" cy="304800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>
            <a:off x="4648200" y="381000"/>
            <a:ext cx="152400" cy="304800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/>
          <p:cNvSpPr/>
          <p:nvPr/>
        </p:nvSpPr>
        <p:spPr>
          <a:xfrm>
            <a:off x="5105400" y="381000"/>
            <a:ext cx="152400" cy="304800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/>
          <p:cNvSpPr/>
          <p:nvPr/>
        </p:nvSpPr>
        <p:spPr>
          <a:xfrm>
            <a:off x="5638800" y="381000"/>
            <a:ext cx="152400" cy="304800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9525000" y="3228975"/>
            <a:ext cx="304800" cy="15240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934200" y="2743200"/>
            <a:ext cx="2590800" cy="990599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Change parameters for selected Module.  Click labels to expand.  Chain link icon means the value comes from a connection.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3" name="Left Arrow 32"/>
          <p:cNvSpPr/>
          <p:nvPr/>
        </p:nvSpPr>
        <p:spPr>
          <a:xfrm rot="16200000">
            <a:off x="11201399" y="1458189"/>
            <a:ext cx="152401" cy="152400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10248900" y="990600"/>
            <a:ext cx="1905000" cy="4572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View documentation of selected Module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61863" cy="805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461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temp\1\SNAGHTML489e51a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-914400"/>
            <a:ext cx="9274245" cy="705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517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temp\1\SNAGHTML48a440d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503738"/>
            <a:ext cx="12344400" cy="939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006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:\VisTrails\WorkingFiles\workspace\TutorialWorkspace\mars_1\mars_CalibrationPlot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0"/>
            <a:ext cx="3581400" cy="3581400"/>
          </a:xfrm>
          <a:prstGeom prst="rect">
            <a:avLst/>
          </a:prstGeom>
          <a:noFill/>
        </p:spPr>
      </p:pic>
      <p:pic>
        <p:nvPicPr>
          <p:cNvPr id="4099" name="Picture 3" descr="I:\VisTrails\WorkingFiles\workspace\TutorialWorkspace\mars_1\mars.resid.plo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0"/>
            <a:ext cx="4267200" cy="3657600"/>
          </a:xfrm>
          <a:prstGeom prst="rect">
            <a:avLst/>
          </a:prstGeom>
          <a:noFill/>
        </p:spPr>
      </p:pic>
      <p:pic>
        <p:nvPicPr>
          <p:cNvPr id="4100" name="Picture 4" descr="I:\VisTrails\WorkingFiles\workspace\TutorialWorkspace\mars_1\mars_modelEvalPlo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3505200"/>
            <a:ext cx="3352800" cy="3352800"/>
          </a:xfrm>
          <a:prstGeom prst="rect">
            <a:avLst/>
          </a:prstGeom>
          <a:noFill/>
        </p:spPr>
      </p:pic>
      <p:pic>
        <p:nvPicPr>
          <p:cNvPr id="4101" name="Picture 5" descr="I:\VisTrails\WorkingFiles\workspace\TutorialWorkspace\mars_1\mars.confusion.matrix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3505200"/>
            <a:ext cx="3200400" cy="320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:\VisTrails\WorkingFiles\workspace\TutorialWorkspace\rf_1\responseCurves\all_response_curve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0"/>
            <a:ext cx="6606382" cy="66063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I:\VisTrails\WorkingFiles\workspace\TutorialWorkspace\rf_1\rf_variable.importance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0"/>
            <a:ext cx="6858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1693" y="990600"/>
            <a:ext cx="11676185" cy="6324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752600" y="4800600"/>
            <a:ext cx="1905000" cy="6096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Drag the new modules into the Canvas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685800" y="4800600"/>
            <a:ext cx="1066800" cy="152400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1295400" y="5257800"/>
            <a:ext cx="457200" cy="152400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667000" y="5715000"/>
            <a:ext cx="1905000" cy="8382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Click and hold to connect output from one module to the new module’s input port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664298">
            <a:off x="4512815" y="4506193"/>
            <a:ext cx="204252" cy="990600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7960600">
            <a:off x="5615733" y="5688730"/>
            <a:ext cx="172288" cy="39752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:\VisTrails\WorkingFiles\workspace\TutorialWorkspace\PredictorInspections\mix_18k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-304800"/>
            <a:ext cx="7315200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705894"/>
            <a:ext cx="82296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27150"/>
            <a:ext cx="8796703" cy="4764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" y="0"/>
            <a:ext cx="10628313" cy="798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6947452" y="1066800"/>
            <a:ext cx="2209800" cy="1066800"/>
          </a:xfrm>
          <a:prstGeom prst="roundRect">
            <a:avLst>
              <a:gd name="adj" fmla="val 7226"/>
            </a:avLst>
          </a:prstGeom>
          <a:solidFill>
            <a:srgbClr val="FFFF66">
              <a:alpha val="9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To compare predictors follow the labeled histograms up and to the </a:t>
            </a:r>
            <a:r>
              <a:rPr lang="en-US" sz="1200" b="1" dirty="0" smtClean="0">
                <a:solidFill>
                  <a:schemeClr val="tx1"/>
                </a:solidFill>
              </a:rPr>
              <a:t>right </a:t>
            </a:r>
            <a:r>
              <a:rPr lang="en-US" sz="1200" b="1" dirty="0" smtClean="0">
                <a:solidFill>
                  <a:schemeClr val="tx1"/>
                </a:solidFill>
              </a:rPr>
              <a:t>for correlation and down and to the </a:t>
            </a:r>
            <a:r>
              <a:rPr lang="en-US" sz="1200" b="1" dirty="0" smtClean="0">
                <a:solidFill>
                  <a:schemeClr val="tx1"/>
                </a:solidFill>
              </a:rPr>
              <a:t>left </a:t>
            </a:r>
            <a:r>
              <a:rPr lang="en-US" sz="1200" b="1" dirty="0" smtClean="0">
                <a:solidFill>
                  <a:schemeClr val="tx1"/>
                </a:solidFill>
              </a:rPr>
              <a:t>for  their scatterplot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57200" y="2438400"/>
            <a:ext cx="1981200" cy="15240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Checked parameters appear in the display and will be used in subsequent modeling.  Double clicking on the parameter text here will bring up the predictor inspector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Up Arrow 11"/>
          <p:cNvSpPr/>
          <p:nvPr/>
        </p:nvSpPr>
        <p:spPr>
          <a:xfrm>
            <a:off x="1295400" y="2209800"/>
            <a:ext cx="152400" cy="228600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67523" y="1559450"/>
            <a:ext cx="304800" cy="802750"/>
          </a:xfrm>
          <a:prstGeom prst="downArrow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5358516" y="2590800"/>
            <a:ext cx="737483" cy="304800"/>
          </a:xfrm>
          <a:prstGeom prst="leftArrow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410200" y="914400"/>
            <a:ext cx="685800" cy="304800"/>
          </a:xfrm>
          <a:prstGeom prst="rightArrow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>
            <a:off x="6327279" y="1447800"/>
            <a:ext cx="304800" cy="838200"/>
          </a:xfrm>
          <a:prstGeom prst="upArrow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57299" y="609600"/>
            <a:ext cx="752901" cy="914400"/>
          </a:xfrm>
          <a:prstGeom prst="rect">
            <a:avLst/>
          </a:prstGeom>
          <a:solidFill>
            <a:schemeClr val="tx1">
              <a:lumMod val="50000"/>
              <a:lumOff val="5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                               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096000" y="2286000"/>
            <a:ext cx="838200" cy="914400"/>
          </a:xfrm>
          <a:prstGeom prst="rect">
            <a:avLst/>
          </a:prstGeom>
          <a:solidFill>
            <a:schemeClr val="tx1">
              <a:lumMod val="50000"/>
              <a:lumOff val="5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/>
          <p:cNvSpPr/>
          <p:nvPr/>
        </p:nvSpPr>
        <p:spPr>
          <a:xfrm>
            <a:off x="4343400" y="4267200"/>
            <a:ext cx="3200400" cy="304800"/>
          </a:xfrm>
          <a:prstGeom prst="leftArrow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43800" y="3962400"/>
            <a:ext cx="838200" cy="914400"/>
          </a:xfrm>
          <a:prstGeom prst="rect">
            <a:avLst/>
          </a:prstGeom>
          <a:solidFill>
            <a:schemeClr val="tx1">
              <a:lumMod val="50000"/>
              <a:lumOff val="5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458200" y="4114800"/>
            <a:ext cx="2286000" cy="6096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 Follow the predictor to the far left to see its relationship to the response 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Left Arrow 23"/>
          <p:cNvSpPr/>
          <p:nvPr/>
        </p:nvSpPr>
        <p:spPr>
          <a:xfrm rot="18849085">
            <a:off x="1913429" y="7020426"/>
            <a:ext cx="304800" cy="152400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133600" y="6245749"/>
            <a:ext cx="1885157" cy="764651"/>
          </a:xfrm>
          <a:prstGeom prst="roundRect">
            <a:avLst>
              <a:gd name="adj" fmla="val 7226"/>
            </a:avLst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Update regenerates the plot after removing unchecked </a:t>
            </a:r>
            <a:r>
              <a:rPr lang="en-US" sz="1200" b="1" dirty="0" smtClean="0">
                <a:solidFill>
                  <a:schemeClr val="tx1"/>
                </a:solidFill>
              </a:rPr>
              <a:t>predictors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Left Arrow 24"/>
          <p:cNvSpPr/>
          <p:nvPr/>
        </p:nvSpPr>
        <p:spPr>
          <a:xfrm>
            <a:off x="3918235" y="7543800"/>
            <a:ext cx="304800" cy="152400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4211395" y="7346343"/>
            <a:ext cx="2081030" cy="578457"/>
          </a:xfrm>
          <a:prstGeom prst="roundRect">
            <a:avLst>
              <a:gd name="adj" fmla="val 7226"/>
            </a:avLst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OK continues the workflow with the checked predictors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temp\1\SNAGHTML485887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-1828800"/>
            <a:ext cx="7772400" cy="79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temp\1\SNAGHTML2facc7f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729615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Arrow 6"/>
          <p:cNvSpPr/>
          <p:nvPr/>
        </p:nvSpPr>
        <p:spPr>
          <a:xfrm>
            <a:off x="5029200" y="3467100"/>
            <a:ext cx="304800" cy="152400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334000" y="3352800"/>
            <a:ext cx="2209800" cy="3810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Green means the Model finished successfully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3124200" y="2590800"/>
            <a:ext cx="304800" cy="152400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429000" y="2514600"/>
            <a:ext cx="3810000" cy="2286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White means the Model is still Running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819400" y="3810000"/>
            <a:ext cx="2209800" cy="6096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Models that fail will turn Red.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Click the triangle to the left to view possible error messages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588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temp\1\SNAGHTML4369765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51447"/>
            <a:ext cx="888564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eft Arrow 10"/>
          <p:cNvSpPr/>
          <p:nvPr/>
        </p:nvSpPr>
        <p:spPr>
          <a:xfrm>
            <a:off x="3603789" y="2286000"/>
            <a:ext cx="304800" cy="152400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908589" y="2133600"/>
            <a:ext cx="2209800" cy="5334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Interactive mini-GIS showing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Spatial Output from Model</a:t>
            </a:r>
          </a:p>
        </p:txBody>
      </p:sp>
      <p:sp>
        <p:nvSpPr>
          <p:cNvPr id="13" name="Left Arrow 12"/>
          <p:cNvSpPr/>
          <p:nvPr/>
        </p:nvSpPr>
        <p:spPr>
          <a:xfrm>
            <a:off x="3535052" y="4724400"/>
            <a:ext cx="304800" cy="152400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839852" y="4648200"/>
            <a:ext cx="2408548" cy="304800"/>
          </a:xfrm>
          <a:prstGeom prst="roundRect">
            <a:avLst>
              <a:gd name="adj" fmla="val 7226"/>
            </a:avLst>
          </a:prstGeom>
          <a:solidFill>
            <a:srgbClr val="FFFF66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Non-Spatial Output from Model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5216405" y="838200"/>
            <a:ext cx="304800" cy="152400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521205" y="685800"/>
            <a:ext cx="2209800" cy="5334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Map toolbar (only visible when a spatial cell is selected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28313" cy="798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eft Arrow 4"/>
          <p:cNvSpPr/>
          <p:nvPr/>
        </p:nvSpPr>
        <p:spPr>
          <a:xfrm>
            <a:off x="1066800" y="914400"/>
            <a:ext cx="304800" cy="152400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371600" y="748352"/>
            <a:ext cx="1371600" cy="6096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models for final evaluation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20000" y="819435"/>
            <a:ext cx="2590800" cy="856965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Chart of model performance metrics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 rot="16200000">
            <a:off x="2179660" y="7401789"/>
            <a:ext cx="152401" cy="152400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227161" y="6705600"/>
            <a:ext cx="1905000" cy="6858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Click here to run final evaluation of holdout data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o</a:t>
            </a:r>
            <a:r>
              <a:rPr lang="en-US" sz="1200" b="1" dirty="0" smtClean="0">
                <a:solidFill>
                  <a:schemeClr val="tx1"/>
                </a:solidFill>
              </a:rPr>
              <a:t>n checked models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57600" y="6858000"/>
            <a:ext cx="2133600" cy="4572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One column for each model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Up Arrow 11"/>
          <p:cNvSpPr/>
          <p:nvPr/>
        </p:nvSpPr>
        <p:spPr>
          <a:xfrm>
            <a:off x="4648200" y="5562600"/>
            <a:ext cx="143811" cy="1295400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66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3" y="268548"/>
            <a:ext cx="11223174" cy="634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eft Arrow 4"/>
          <p:cNvSpPr/>
          <p:nvPr/>
        </p:nvSpPr>
        <p:spPr>
          <a:xfrm>
            <a:off x="3923162" y="3810000"/>
            <a:ext cx="1258437" cy="152400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4023815" y="971266"/>
            <a:ext cx="152400" cy="228600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9067800" y="2514600"/>
            <a:ext cx="304800" cy="15240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8915400" y="1524000"/>
            <a:ext cx="304800" cy="15240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895600" y="1219200"/>
            <a:ext cx="2438400" cy="4572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Here is where you switch between the pipeline and history view 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57200" y="3352800"/>
            <a:ext cx="1905000" cy="9144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To compare two nodes we drag the lower node over the upper node this will bring us into a new view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362200" y="2428164"/>
            <a:ext cx="1676400" cy="477672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Selected </a:t>
            </a:r>
            <a:r>
              <a:rPr lang="en-US" sz="1200" b="1" dirty="0" smtClean="0">
                <a:solidFill>
                  <a:schemeClr val="tx1"/>
                </a:solidFill>
              </a:rPr>
              <a:t>node in the workflow history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467600" y="2362200"/>
            <a:ext cx="1600200" cy="543636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Write detailed notes about </a:t>
            </a:r>
            <a:r>
              <a:rPr lang="en-US" sz="1200" b="1" dirty="0" smtClean="0">
                <a:solidFill>
                  <a:schemeClr val="tx1"/>
                </a:solidFill>
              </a:rPr>
              <a:t>selected </a:t>
            </a:r>
            <a:r>
              <a:rPr lang="en-US" sz="1200" b="1" dirty="0" smtClean="0">
                <a:solidFill>
                  <a:schemeClr val="tx1"/>
                </a:solidFill>
              </a:rPr>
              <a:t>node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467600" y="1447800"/>
            <a:ext cx="1447800" cy="4572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Selected node’s tag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181600" y="3657600"/>
            <a:ext cx="2667000" cy="4572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+ signs expand the workflow to show more steps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4038600" y="2600467"/>
            <a:ext cx="304800" cy="15240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ircular Arrow 3"/>
          <p:cNvSpPr/>
          <p:nvPr/>
        </p:nvSpPr>
        <p:spPr>
          <a:xfrm rot="16356279">
            <a:off x="2635988" y="3279229"/>
            <a:ext cx="474104" cy="1128505"/>
          </a:xfrm>
          <a:prstGeom prst="circularArrow">
            <a:avLst/>
          </a:prstGeom>
          <a:solidFill>
            <a:srgbClr val="FFFF66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830300" cy="7517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eft Arrow 4"/>
          <p:cNvSpPr/>
          <p:nvPr/>
        </p:nvSpPr>
        <p:spPr>
          <a:xfrm>
            <a:off x="2971800" y="685800"/>
            <a:ext cx="304800" cy="152400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8839200" y="2057400"/>
            <a:ext cx="304800" cy="15240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flipV="1">
            <a:off x="3886200" y="3810000"/>
            <a:ext cx="304800" cy="15240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276600" y="533400"/>
            <a:ext cx="3886200" cy="3810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Clicking the x takes us out of the difference view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05000" y="3581400"/>
            <a:ext cx="1981200" cy="6096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Color coding indicates what has been modified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086600" y="1905000"/>
            <a:ext cx="1752600" cy="3810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Modified parameters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Bent Arrow 14"/>
          <p:cNvSpPr/>
          <p:nvPr/>
        </p:nvSpPr>
        <p:spPr>
          <a:xfrm>
            <a:off x="3200400" y="2971800"/>
            <a:ext cx="304800" cy="609600"/>
          </a:xfrm>
          <a:prstGeom prst="ben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905000" y="6248400"/>
            <a:ext cx="1905000" cy="609600"/>
          </a:xfrm>
          <a:prstGeom prst="roundRect">
            <a:avLst>
              <a:gd name="adj" fmla="val 7226"/>
            </a:avLst>
          </a:prstGeom>
          <a:solidFill>
            <a:srgbClr val="FFFF66">
              <a:alpha val="77647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Hit </a:t>
            </a:r>
            <a:r>
              <a:rPr lang="en-US" sz="1200" b="1" dirty="0" err="1" smtClean="0">
                <a:solidFill>
                  <a:schemeClr val="tx1"/>
                </a:solidFill>
              </a:rPr>
              <a:t>Cntr</a:t>
            </a:r>
            <a:r>
              <a:rPr lang="en-US" sz="1200" b="1" dirty="0" smtClean="0">
                <a:solidFill>
                  <a:schemeClr val="tx1"/>
                </a:solidFill>
              </a:rPr>
              <a:t>. R to </a:t>
            </a:r>
            <a:r>
              <a:rPr lang="en-US" sz="1200" b="1" dirty="0" err="1" smtClean="0">
                <a:solidFill>
                  <a:schemeClr val="tx1"/>
                </a:solidFill>
              </a:rPr>
              <a:t>recenter</a:t>
            </a:r>
            <a:r>
              <a:rPr lang="en-US" sz="1200" b="1" dirty="0" smtClean="0">
                <a:solidFill>
                  <a:schemeClr val="tx1"/>
                </a:solidFill>
              </a:rPr>
              <a:t> any workflow on the Canvas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temp\1\SNAGHTML487c61c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67" y="-1466977"/>
            <a:ext cx="10039350" cy="805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Left Arrow 16"/>
          <p:cNvSpPr/>
          <p:nvPr/>
        </p:nvSpPr>
        <p:spPr>
          <a:xfrm rot="7926784">
            <a:off x="2577131" y="2967682"/>
            <a:ext cx="1066800" cy="189254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8792141">
            <a:off x="952420" y="4455978"/>
            <a:ext cx="1703671" cy="214306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676400" y="3352800"/>
            <a:ext cx="1905000" cy="609600"/>
          </a:xfrm>
          <a:prstGeom prst="roundRect">
            <a:avLst>
              <a:gd name="adj" fmla="val 7226"/>
            </a:avLst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Drag </a:t>
            </a:r>
            <a:r>
              <a:rPr lang="en-US" sz="1200" b="1" dirty="0" smtClean="0">
                <a:solidFill>
                  <a:schemeClr val="tx1"/>
                </a:solidFill>
              </a:rPr>
              <a:t>a new</a:t>
            </a:r>
            <a:r>
              <a:rPr lang="en-US" sz="1200" b="1" dirty="0" smtClean="0">
                <a:solidFill>
                  <a:schemeClr val="tx1"/>
                </a:solidFill>
              </a:rPr>
              <a:t> module </a:t>
            </a:r>
            <a:r>
              <a:rPr lang="en-US" sz="1200" b="1" dirty="0">
                <a:solidFill>
                  <a:schemeClr val="tx1"/>
                </a:solidFill>
              </a:rPr>
              <a:t>o</a:t>
            </a:r>
            <a:r>
              <a:rPr lang="en-US" sz="1200" b="1" dirty="0" smtClean="0">
                <a:solidFill>
                  <a:schemeClr val="tx1"/>
                </a:solidFill>
              </a:rPr>
              <a:t>nto </a:t>
            </a:r>
            <a:r>
              <a:rPr lang="en-US" sz="1200" b="1" dirty="0" smtClean="0">
                <a:solidFill>
                  <a:schemeClr val="tx1"/>
                </a:solidFill>
              </a:rPr>
              <a:t>the Canvas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Left Arrow 21"/>
          <p:cNvSpPr/>
          <p:nvPr/>
        </p:nvSpPr>
        <p:spPr>
          <a:xfrm rot="2781609">
            <a:off x="3628252" y="2650815"/>
            <a:ext cx="578270" cy="204714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Arrow 23"/>
          <p:cNvSpPr/>
          <p:nvPr/>
        </p:nvSpPr>
        <p:spPr>
          <a:xfrm rot="8040814">
            <a:off x="4329677" y="2500806"/>
            <a:ext cx="578270" cy="204714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3962400" y="2743200"/>
            <a:ext cx="2057400" cy="838200"/>
          </a:xfrm>
          <a:prstGeom prst="roundRect">
            <a:avLst>
              <a:gd name="adj" fmla="val 7226"/>
            </a:avLst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Click and hold to connect output from one module to </a:t>
            </a:r>
            <a:r>
              <a:rPr lang="en-US" sz="1200" b="1" dirty="0" smtClean="0">
                <a:solidFill>
                  <a:schemeClr val="tx1"/>
                </a:solidFill>
              </a:rPr>
              <a:t>another’s input </a:t>
            </a:r>
            <a:r>
              <a:rPr lang="en-US" sz="1200" b="1" dirty="0" smtClean="0">
                <a:solidFill>
                  <a:schemeClr val="tx1"/>
                </a:solidFill>
              </a:rPr>
              <a:t>port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Left Arrow 24"/>
          <p:cNvSpPr/>
          <p:nvPr/>
        </p:nvSpPr>
        <p:spPr>
          <a:xfrm rot="10800000">
            <a:off x="7772400" y="1692932"/>
            <a:ext cx="838200" cy="204714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715000" y="1376189"/>
            <a:ext cx="2057400" cy="838200"/>
          </a:xfrm>
          <a:prstGeom prst="roundRect">
            <a:avLst>
              <a:gd name="adj" fmla="val 7226"/>
            </a:avLst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Specify parameters for the new module.  Click ‘file’ to expand.  Click the ‘folder’ icon to browse to the file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610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2556</TotalTime>
  <Words>406</Words>
  <Application>Microsoft Office PowerPoint</Application>
  <PresentationFormat>On-screen Show (4:3)</PresentationFormat>
  <Paragraphs>43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United States Geological Survey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mtalbert</dc:creator>
  <cp:lastModifiedBy>talbertc</cp:lastModifiedBy>
  <cp:revision>72</cp:revision>
  <dcterms:created xsi:type="dcterms:W3CDTF">2013-08-20T21:12:51Z</dcterms:created>
  <dcterms:modified xsi:type="dcterms:W3CDTF">2013-08-28T17:18:49Z</dcterms:modified>
</cp:coreProperties>
</file>